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5" r:id="rId2"/>
    <p:sldId id="301" r:id="rId3"/>
    <p:sldId id="307" r:id="rId4"/>
    <p:sldId id="281" r:id="rId5"/>
    <p:sldId id="282" r:id="rId6"/>
    <p:sldId id="304" r:id="rId7"/>
    <p:sldId id="305" r:id="rId8"/>
    <p:sldId id="306" r:id="rId9"/>
    <p:sldId id="302" r:id="rId10"/>
    <p:sldId id="269" r:id="rId11"/>
    <p:sldId id="273" r:id="rId12"/>
    <p:sldId id="309" r:id="rId13"/>
    <p:sldId id="274" r:id="rId14"/>
    <p:sldId id="299" r:id="rId15"/>
    <p:sldId id="310" r:id="rId16"/>
  </p:sldIdLst>
  <p:sldSz cx="9144000" cy="6858000" type="screen4x3"/>
  <p:notesSz cx="7099300" cy="102346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94" autoAdjust="0"/>
  </p:normalViewPr>
  <p:slideViewPr>
    <p:cSldViewPr>
      <p:cViewPr varScale="1">
        <p:scale>
          <a:sx n="89" d="100"/>
          <a:sy n="89" d="100"/>
        </p:scale>
        <p:origin x="128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E608170A-E4D9-4A08-901B-AE7075A18967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B63D841-5396-4D16-8067-B6F0E293B77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334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3D841-5396-4D16-8067-B6F0E293B773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2122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3D841-5396-4D16-8067-B6F0E293B773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5991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3D841-5396-4D16-8067-B6F0E293B773}" type="slidenum">
              <a:rPr lang="es-ES" smtClean="0"/>
              <a:pPr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2941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3D841-5396-4D16-8067-B6F0E293B773}" type="slidenum">
              <a:rPr lang="es-ES" smtClean="0"/>
              <a:pPr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062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3D841-5396-4D16-8067-B6F0E293B773}" type="slidenum">
              <a:rPr lang="es-ES" smtClean="0"/>
              <a:pPr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2657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63D841-5396-4D16-8067-B6F0E293B773}" type="slidenum">
              <a:rPr lang="es-ES" smtClean="0"/>
              <a:pPr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9134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6057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6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5531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0204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4925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338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6235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401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7187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789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980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758C1-BE6C-46F1-A846-2E847ABD5F2F}" type="datetimeFigureOut">
              <a:rPr lang="es-ES" smtClean="0"/>
              <a:pPr/>
              <a:t>03/10/2018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83018-B6D2-42A4-B3A3-D5691439F5B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065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uact=8&amp;ved=0CAcQjRw&amp;url=http://athome.readinghorizons.com/reading-academy/comprehension&amp;ei=9veOVc7oIYuwUZDik8AB&amp;bvm=bv.96783405,d.d24&amp;psig=AFQjCNE4gY0wYQ394k_HpcXD1udET2B19A&amp;ust=143551931723919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valenciaterraimar.org/resources/image/bodega-torre-oria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Stan.mcdaniel@universidadeuropea.es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70" y="433799"/>
            <a:ext cx="2730912" cy="618937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187624" y="1412776"/>
            <a:ext cx="6840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Segoe UI" pitchFamily="34" charset="0"/>
              </a:rPr>
              <a:t>International Marketing </a:t>
            </a:r>
            <a:r>
              <a:rPr lang="es-E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Segoe UI" pitchFamily="34" charset="0"/>
              </a:rPr>
              <a:t>Week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Segoe UI" pitchFamily="34" charset="0"/>
              </a:rPr>
              <a:t> in Valencia</a:t>
            </a:r>
          </a:p>
          <a:p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Segoe UI" pitchFamily="34" charset="0"/>
              </a:rPr>
              <a:t>     </a:t>
            </a:r>
            <a:r>
              <a:rPr lang="es-E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Segoe UI" pitchFamily="34" charset="0"/>
              </a:rPr>
              <a:t>February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Segoe UI" pitchFamily="34" charset="0"/>
              </a:rPr>
              <a:t> 24 – </a:t>
            </a:r>
            <a:r>
              <a:rPr lang="es-E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Segoe UI" pitchFamily="34" charset="0"/>
              </a:rPr>
              <a:t>March</a:t>
            </a:r>
            <a:r>
              <a:rPr lang="es-E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anose="020B0903060703020204" pitchFamily="34" charset="0"/>
                <a:cs typeface="Segoe UI" pitchFamily="34" charset="0"/>
              </a:rPr>
              <a:t> 1, 2019</a:t>
            </a:r>
            <a:endParaRPr lang="es-E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anose="020B0903060703020204" pitchFamily="34" charset="0"/>
              <a:cs typeface="Segoe UI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9541" y="3140968"/>
            <a:ext cx="5076926" cy="343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7405180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70" y="433799"/>
            <a:ext cx="2730912" cy="618937"/>
          </a:xfrm>
          <a:prstGeom prst="rect">
            <a:avLst/>
          </a:prstGeom>
          <a:noFill/>
        </p:spPr>
      </p:pic>
      <p:pic>
        <p:nvPicPr>
          <p:cNvPr id="7" name="Picture 2" descr="C:\Users\33035\Documents\Directorio de intercambio Bluetooth\Documentos\Personal 1 &amp; 2\Intl Mktg Week\IMW 2013\IMW VALENCIA\FOTOS\DSCF21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756" y="3206253"/>
            <a:ext cx="1512168" cy="1134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 descr="C:\Documents and Settings\33035\Mis documentos\Documentos\personal1\ASU Curso\Fotos 08\IMG_23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206253"/>
            <a:ext cx="1440160" cy="1080194"/>
          </a:xfrm>
          <a:prstGeom prst="rect">
            <a:avLst/>
          </a:prstGeom>
          <a:noFill/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070" y="3245637"/>
            <a:ext cx="1886692" cy="123045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692" y="3189138"/>
            <a:ext cx="2201610" cy="1451652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043608" y="1175464"/>
            <a:ext cx="6912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First</a:t>
            </a: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s-E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…..</a:t>
            </a:r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65068" y="1994356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s-E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beautiful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city</a:t>
            </a:r>
            <a:r>
              <a:rPr lang="es-E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Valencia</a:t>
            </a:r>
            <a:endParaRPr lang="es-E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AutoShape 2" descr="Resultado de imagen de ciudad de las artes y ciencias"/>
          <p:cNvSpPr>
            <a:spLocks noChangeAspect="1" noChangeArrowheads="1"/>
          </p:cNvSpPr>
          <p:nvPr/>
        </p:nvSpPr>
        <p:spPr bwMode="auto">
          <a:xfrm>
            <a:off x="-31750" y="-136525"/>
            <a:ext cx="16097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2" name="AutoShape 4" descr="Resultado de imagen de ciudad de las artes y ciencias"/>
          <p:cNvSpPr>
            <a:spLocks noChangeAspect="1" noChangeArrowheads="1"/>
          </p:cNvSpPr>
          <p:nvPr/>
        </p:nvSpPr>
        <p:spPr bwMode="auto">
          <a:xfrm>
            <a:off x="120650" y="15875"/>
            <a:ext cx="16097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73" y="5013176"/>
            <a:ext cx="3116094" cy="131371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303" y="4901447"/>
            <a:ext cx="2356999" cy="1537173"/>
          </a:xfrm>
          <a:prstGeom prst="rect">
            <a:avLst/>
          </a:prstGeom>
        </p:spPr>
      </p:pic>
      <p:pic>
        <p:nvPicPr>
          <p:cNvPr id="13" name="Picture 42" descr="Alicante Playa San Juan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50344" y="4797152"/>
            <a:ext cx="1870128" cy="17001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2882717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1115616" y="1556792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  <a:p>
            <a:pPr algn="ctr"/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  <a:p>
            <a:pPr algn="ctr"/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9" name="18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1823085" cy="46926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827584" y="1129427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Guess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what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topic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is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for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our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International Marketing </a:t>
            </a:r>
            <a:r>
              <a:rPr lang="es-E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Week</a:t>
            </a:r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?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4292352" y="266283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18" name="Picture 2" descr="http://athome.readinghorizons.com/Media/Default/Images/Academy/question%20marks-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575" y="2480122"/>
            <a:ext cx="3552825" cy="37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829130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3" name="Picture 6" descr="http://photos1.fotosearch.com/bthumb/CSP/CSP123/k12338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75202" y="4571275"/>
            <a:ext cx="1607079" cy="2125797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1898" y="889060"/>
            <a:ext cx="1612211" cy="2450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http://photos3.fotosearch.com/bthumb/IMZ/IMZ002/jed00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4640363"/>
            <a:ext cx="1887332" cy="2056709"/>
          </a:xfrm>
          <a:prstGeom prst="rect">
            <a:avLst/>
          </a:prstGeom>
          <a:noFill/>
        </p:spPr>
      </p:pic>
      <p:pic>
        <p:nvPicPr>
          <p:cNvPr id="16" name="Picture 8" descr="http://photos2.fotosearch.com/bthumb/PSK/PSK005/1574R-235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653" y="4797152"/>
            <a:ext cx="2162866" cy="1437671"/>
          </a:xfrm>
          <a:prstGeom prst="rect">
            <a:avLst/>
          </a:prstGeom>
          <a:noFill/>
        </p:spPr>
      </p:pic>
      <p:sp>
        <p:nvSpPr>
          <p:cNvPr id="17" name="16 Rectángulo"/>
          <p:cNvSpPr/>
          <p:nvPr/>
        </p:nvSpPr>
        <p:spPr>
          <a:xfrm>
            <a:off x="1115616" y="1556792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  <a:p>
            <a:pPr algn="ctr"/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  <a:p>
            <a:pPr algn="ctr"/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9" name="18 Imagen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1823085" cy="469265"/>
          </a:xfrm>
          <a:prstGeom prst="rect">
            <a:avLst/>
          </a:prstGeom>
          <a:noFill/>
        </p:spPr>
      </p:pic>
      <p:sp>
        <p:nvSpPr>
          <p:cNvPr id="20" name="19 CuadroTexto"/>
          <p:cNvSpPr txBox="1"/>
          <p:nvPr/>
        </p:nvSpPr>
        <p:spPr>
          <a:xfrm>
            <a:off x="4292352" y="266283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808347" y="3374599"/>
            <a:ext cx="5599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 </a:t>
            </a:r>
            <a:r>
              <a:rPr lang="es-E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DEVELOP A  STRATEGIC MARKETING PLAN FOR A WINERY 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23" name="Picture 2" descr="VISIT THE WINERY OF TORRE ORIA IN REQUENA">
            <a:hlinkClick r:id="rId2" tooltip="VISIT THE WINERY OF TORRE ORIA IN REQUENA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1159000"/>
            <a:ext cx="2160240" cy="1476744"/>
          </a:xfrm>
          <a:prstGeom prst="rect">
            <a:avLst/>
          </a:prstGeom>
          <a:noFill/>
        </p:spPr>
      </p:pic>
      <p:pic>
        <p:nvPicPr>
          <p:cNvPr id="24" name="Picture 4" descr="C:\Documents and Settings\33035\Mis documentos\Documentos\personal1\ASU Curso\Fotos 08\IMG_23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1054" y="1123459"/>
            <a:ext cx="2304256" cy="1512285"/>
          </a:xfrm>
          <a:prstGeom prst="rect">
            <a:avLst/>
          </a:prstGeom>
          <a:noFill/>
        </p:spPr>
      </p:pic>
      <p:sp>
        <p:nvSpPr>
          <p:cNvPr id="25" name="24 Rectángulo"/>
          <p:cNvSpPr/>
          <p:nvPr/>
        </p:nvSpPr>
        <p:spPr>
          <a:xfrm>
            <a:off x="6049640" y="3717828"/>
            <a:ext cx="309634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Students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may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also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purchase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wine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if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they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wish</a:t>
            </a:r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.</a:t>
            </a:r>
          </a:p>
        </p:txBody>
      </p:sp>
      <p:pic>
        <p:nvPicPr>
          <p:cNvPr id="12" name="11 Image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7" y="332656"/>
            <a:ext cx="1823085" cy="469265"/>
          </a:xfrm>
          <a:prstGeom prst="rect">
            <a:avLst/>
          </a:prstGeom>
          <a:noFill/>
        </p:spPr>
      </p:pic>
      <p:sp>
        <p:nvSpPr>
          <p:cNvPr id="2" name="1 CuadroTexto"/>
          <p:cNvSpPr txBox="1"/>
          <p:nvPr/>
        </p:nvSpPr>
        <p:spPr>
          <a:xfrm>
            <a:off x="2519264" y="2760040"/>
            <a:ext cx="40324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Key </a:t>
            </a:r>
            <a:r>
              <a:rPr lang="es-E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program</a:t>
            </a:r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activity</a:t>
            </a:r>
            <a:endParaRPr lang="es-E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683568" y="3895882"/>
            <a:ext cx="29063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Travel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by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bus to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wine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village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of Requena (1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hour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distance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), in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heart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of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Valencia´s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wine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region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. </a:t>
            </a:r>
            <a:endParaRPr lang="es-ES" sz="1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21888" y="5085184"/>
            <a:ext cx="288032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  <a:p>
            <a:pPr algn="just"/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Objective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: 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students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will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learn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and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see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first-hand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how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wine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and cava are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produced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,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how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it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is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packaged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and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marketed</a:t>
            </a:r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. 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959424" y="4977462"/>
            <a:ext cx="5184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Students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will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take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a tour of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one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of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most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famous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wineries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in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Valencia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area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, TORRE ORIA,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where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they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will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go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down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into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wine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cellars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and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see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art of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wine-making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,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visit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packaging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and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distribution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area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of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winery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and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have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opportunity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to taste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the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best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</a:t>
            </a:r>
            <a:r>
              <a:rPr lang="es-ES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wines</a:t>
            </a:r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and cavas. </a:t>
            </a:r>
            <a:endParaRPr lang="es-ES" sz="16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/>
      <p:bldP spid="5" grpId="0"/>
      <p:bldP spid="7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2" name="11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7" y="332656"/>
            <a:ext cx="1823085" cy="469265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1008200" y="91724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err="1" smtClean="0"/>
              <a:t>Student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Accommodation</a:t>
            </a:r>
            <a:r>
              <a:rPr lang="es-ES" sz="2800" b="1" dirty="0" smtClean="0"/>
              <a:t>:  HOSTAL PENALTY</a:t>
            </a:r>
            <a:endParaRPr lang="es-ES" sz="2800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72816"/>
            <a:ext cx="3333750" cy="249555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9552" y="4835695"/>
            <a:ext cx="2651787" cy="198884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553" y="1724130"/>
            <a:ext cx="3275839" cy="24522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062211"/>
            <a:ext cx="2051651" cy="153580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5062211"/>
            <a:ext cx="2592288" cy="141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85069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2" name="11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7" y="332656"/>
            <a:ext cx="1823085" cy="469265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1331639" y="670343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err="1" smtClean="0"/>
              <a:t>Teacher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Accommodation</a:t>
            </a:r>
            <a:r>
              <a:rPr lang="es-ES" sz="2800" b="1" dirty="0" smtClean="0"/>
              <a:t>:  2 </a:t>
            </a:r>
            <a:r>
              <a:rPr lang="es-ES" sz="2800" b="1" dirty="0" err="1" smtClean="0"/>
              <a:t>options</a:t>
            </a:r>
            <a:endParaRPr lang="es-ES" sz="28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66" y="1272189"/>
            <a:ext cx="3168352" cy="209285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39" y="3794052"/>
            <a:ext cx="2970224" cy="137263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941168"/>
            <a:ext cx="2304256" cy="1447700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139952" y="1297805"/>
            <a:ext cx="44644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HOTEL OLYMPIA UNIVERSIDADES</a:t>
            </a:r>
          </a:p>
          <a:p>
            <a:r>
              <a:rPr lang="es-ES" dirty="0" smtClean="0"/>
              <a:t>10 MINUTES TO THE UNIVERSITY ON FOOT </a:t>
            </a:r>
          </a:p>
          <a:p>
            <a:r>
              <a:rPr lang="es-ES" dirty="0" smtClean="0"/>
              <a:t>PRICES WILL BE PROVIDED AT A LATER DATE.</a:t>
            </a:r>
            <a:endParaRPr lang="es-ES" dirty="0"/>
          </a:p>
          <a:p>
            <a:endParaRPr lang="es-ES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590467"/>
            <a:ext cx="2824210" cy="197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70530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12" name="11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97" y="332656"/>
            <a:ext cx="1823085" cy="469265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1187624" y="567288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err="1" smtClean="0"/>
              <a:t>Teacher</a:t>
            </a:r>
            <a:r>
              <a:rPr lang="es-ES" sz="2800" b="1" dirty="0" smtClean="0"/>
              <a:t> </a:t>
            </a:r>
            <a:r>
              <a:rPr lang="es-ES" sz="2800" b="1" dirty="0" err="1" smtClean="0"/>
              <a:t>Accommodation</a:t>
            </a:r>
            <a:endParaRPr lang="es-ES" sz="2800" b="1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283" y="4108131"/>
            <a:ext cx="3101869" cy="162512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360" y="4009006"/>
            <a:ext cx="2680557" cy="178634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2" y="4009006"/>
            <a:ext cx="2587385" cy="17242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60731"/>
            <a:ext cx="3166207" cy="2378052"/>
          </a:xfrm>
          <a:prstGeom prst="rect">
            <a:avLst/>
          </a:prstGeom>
        </p:spPr>
      </p:pic>
      <p:sp>
        <p:nvSpPr>
          <p:cNvPr id="18" name="CuadroTexto 17"/>
          <p:cNvSpPr txBox="1"/>
          <p:nvPr/>
        </p:nvSpPr>
        <p:spPr>
          <a:xfrm>
            <a:off x="4644008" y="1628800"/>
            <a:ext cx="374441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/>
              <a:t>HOTEL RENASA</a:t>
            </a:r>
          </a:p>
          <a:p>
            <a:r>
              <a:rPr lang="es-ES" dirty="0" smtClean="0"/>
              <a:t>A 15 MINUTE WALK TO THE UNIVERSITY</a:t>
            </a:r>
          </a:p>
          <a:p>
            <a:r>
              <a:rPr lang="es-ES" dirty="0" smtClean="0"/>
              <a:t>PRICES WILL  BE GIVEN LATER 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3562609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4228" y="1063595"/>
            <a:ext cx="9036496" cy="5544616"/>
          </a:xfrm>
          <a:noFill/>
        </p:spPr>
        <p:txBody>
          <a:bodyPr/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3" name="22 CuadroTexto"/>
          <p:cNvSpPr txBox="1"/>
          <p:nvPr/>
        </p:nvSpPr>
        <p:spPr>
          <a:xfrm>
            <a:off x="2479821" y="682731"/>
            <a:ext cx="3880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Previous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International Marketing </a:t>
            </a:r>
            <a:r>
              <a:rPr lang="es-E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Weeks</a:t>
            </a:r>
            <a:r>
              <a:rPr lang="es-E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itchFamily="34" charset="0"/>
                <a:cs typeface="Segoe UI" pitchFamily="34" charset="0"/>
              </a:rPr>
              <a:t> in Valencia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37" name="36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82" y="260648"/>
            <a:ext cx="1823085" cy="469265"/>
          </a:xfrm>
          <a:prstGeom prst="rect">
            <a:avLst/>
          </a:prstGeom>
          <a:noFill/>
        </p:spPr>
      </p:pic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5924550" y="3484563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8088" tIns="7935" rIns="38088" bIns="7935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377" y="1587437"/>
            <a:ext cx="1646141" cy="1097427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55584"/>
            <a:ext cx="1755041" cy="1170027"/>
          </a:xfrm>
          <a:prstGeom prst="rect">
            <a:avLst/>
          </a:prstGeom>
        </p:spPr>
      </p:pic>
      <p:pic>
        <p:nvPicPr>
          <p:cNvPr id="35" name="33 Imagen" descr="C:\Documents and Settings\33035\Mis documentos\Documentos\personal2\Intl Mktg Week\INTL MKT WEEK VALENCIA 2012\FOTOS\Intl Mktg Week Valencia 08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6577" y="1542238"/>
            <a:ext cx="1902278" cy="139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059293"/>
            <a:ext cx="1583074" cy="901352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492" y="2922035"/>
            <a:ext cx="1220055" cy="1224136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22" y="2940574"/>
            <a:ext cx="1566051" cy="1173115"/>
          </a:xfrm>
          <a:prstGeom prst="rect">
            <a:avLst/>
          </a:prstGeom>
        </p:spPr>
      </p:pic>
      <p:pic>
        <p:nvPicPr>
          <p:cNvPr id="41" name="Picture 2" descr="C:\Users\33035\Documents\Directorio de intercambio Bluetooth\Documentos\Personal 1 &amp; 2\Intl Mktg Week\IMW 2013\IMW VALENCIA\FOTOS\FOTOS IMW\WINNING TEAM 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462" y="4926940"/>
            <a:ext cx="1874610" cy="1405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305" y="4424089"/>
            <a:ext cx="3720381" cy="227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70108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1823085" cy="469265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2469961" y="1829854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Pre-</a:t>
            </a:r>
            <a:r>
              <a:rPr lang="es-ES" dirty="0" err="1" smtClean="0"/>
              <a:t>arrival</a:t>
            </a:r>
            <a:r>
              <a:rPr lang="es-ES" dirty="0" smtClean="0"/>
              <a:t> material </a:t>
            </a:r>
            <a:r>
              <a:rPr lang="es-ES" dirty="0" err="1" smtClean="0"/>
              <a:t>will</a:t>
            </a:r>
            <a:r>
              <a:rPr lang="es-ES" dirty="0" smtClean="0"/>
              <a:t> be </a:t>
            </a:r>
            <a:r>
              <a:rPr lang="es-ES" dirty="0" err="1" smtClean="0"/>
              <a:t>sent</a:t>
            </a:r>
            <a:r>
              <a:rPr lang="es-ES" dirty="0" smtClean="0"/>
              <a:t> in </a:t>
            </a:r>
            <a:r>
              <a:rPr lang="es-ES" dirty="0" err="1" smtClean="0"/>
              <a:t>advance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173817" y="2477851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General </a:t>
            </a:r>
            <a:r>
              <a:rPr lang="es-ES" dirty="0" err="1" smtClean="0"/>
              <a:t>assembly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day</a:t>
            </a:r>
            <a:r>
              <a:rPr lang="es-ES" dirty="0" smtClean="0"/>
              <a:t> – </a:t>
            </a:r>
            <a:r>
              <a:rPr lang="es-ES" dirty="0" err="1" smtClean="0"/>
              <a:t>students</a:t>
            </a:r>
            <a:r>
              <a:rPr lang="es-ES" dirty="0" smtClean="0"/>
              <a:t> </a:t>
            </a:r>
            <a:r>
              <a:rPr lang="es-ES" dirty="0" err="1" smtClean="0"/>
              <a:t>present</a:t>
            </a:r>
            <a:r>
              <a:rPr lang="es-ES" dirty="0" smtClean="0"/>
              <a:t> </a:t>
            </a:r>
            <a:r>
              <a:rPr lang="es-ES" dirty="0" err="1" smtClean="0"/>
              <a:t>their</a:t>
            </a:r>
            <a:r>
              <a:rPr lang="es-ES" dirty="0" smtClean="0"/>
              <a:t> </a:t>
            </a:r>
            <a:r>
              <a:rPr lang="es-ES" dirty="0" err="1" smtClean="0"/>
              <a:t>universities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3208290" y="31628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Day </a:t>
            </a:r>
            <a:r>
              <a:rPr lang="es-ES" dirty="0" err="1" smtClean="0"/>
              <a:t>trip</a:t>
            </a:r>
            <a:r>
              <a:rPr lang="es-ES" dirty="0" smtClean="0"/>
              <a:t> to </a:t>
            </a:r>
            <a:r>
              <a:rPr lang="es-ES" dirty="0" err="1" smtClean="0"/>
              <a:t>wine</a:t>
            </a:r>
            <a:r>
              <a:rPr lang="es-ES" dirty="0" smtClean="0"/>
              <a:t> country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3131840" y="498029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Walking</a:t>
            </a:r>
            <a:r>
              <a:rPr lang="es-ES" dirty="0" smtClean="0"/>
              <a:t> tour of </a:t>
            </a:r>
            <a:r>
              <a:rPr lang="es-ES" dirty="0" err="1" smtClean="0"/>
              <a:t>old</a:t>
            </a:r>
            <a:r>
              <a:rPr lang="es-ES" dirty="0" smtClean="0"/>
              <a:t> Valencia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010021" y="438871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Tapas </a:t>
            </a:r>
            <a:r>
              <a:rPr lang="es-ES" dirty="0" err="1" smtClean="0"/>
              <a:t>dinner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old</a:t>
            </a:r>
            <a:r>
              <a:rPr lang="es-ES" dirty="0" smtClean="0"/>
              <a:t> </a:t>
            </a:r>
            <a:r>
              <a:rPr lang="es-ES" dirty="0" err="1" smtClean="0"/>
              <a:t>quarter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059832" y="553641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Party</a:t>
            </a:r>
            <a:r>
              <a:rPr lang="es-ES" dirty="0" smtClean="0"/>
              <a:t> </a:t>
            </a:r>
            <a:r>
              <a:rPr lang="es-ES" dirty="0" err="1" smtClean="0"/>
              <a:t>night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Spanish</a:t>
            </a:r>
            <a:r>
              <a:rPr lang="es-ES" dirty="0" smtClean="0"/>
              <a:t> </a:t>
            </a:r>
            <a:r>
              <a:rPr lang="es-ES" dirty="0" err="1" smtClean="0"/>
              <a:t>students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2843808" y="6127995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Final </a:t>
            </a:r>
            <a:r>
              <a:rPr lang="es-ES" dirty="0" err="1" smtClean="0"/>
              <a:t>presentations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Friday </a:t>
            </a:r>
            <a:r>
              <a:rPr lang="es-ES" dirty="0" err="1" smtClean="0"/>
              <a:t>morning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3140231" y="3797135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Daily</a:t>
            </a:r>
            <a:r>
              <a:rPr lang="es-ES" dirty="0"/>
              <a:t> </a:t>
            </a:r>
            <a:r>
              <a:rPr lang="es-ES" dirty="0" err="1" smtClean="0"/>
              <a:t>project</a:t>
            </a:r>
            <a:r>
              <a:rPr lang="es-ES" dirty="0" smtClean="0"/>
              <a:t> </a:t>
            </a:r>
            <a:r>
              <a:rPr lang="es-ES" dirty="0" err="1" smtClean="0"/>
              <a:t>work</a:t>
            </a:r>
            <a:r>
              <a:rPr lang="es-ES" dirty="0" smtClean="0"/>
              <a:t> in </a:t>
            </a:r>
            <a:r>
              <a:rPr lang="es-ES" dirty="0" err="1" smtClean="0"/>
              <a:t>teams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280298" y="653292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 err="1" smtClean="0"/>
              <a:t>Itinerary</a:t>
            </a:r>
            <a:endParaRPr lang="es-ES" sz="4800" b="1" dirty="0"/>
          </a:p>
        </p:txBody>
      </p:sp>
    </p:spTree>
    <p:extLst>
      <p:ext uri="{BB962C8B-B14F-4D97-AF65-F5344CB8AC3E}">
        <p14:creationId xmlns:p14="http://schemas.microsoft.com/office/powerpoint/2010/main" val="4226147849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0" grpId="0"/>
      <p:bldP spid="11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1823085" cy="46926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1533956" y="801921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Price and </a:t>
            </a:r>
            <a:r>
              <a:rPr lang="es-E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</a:t>
            </a: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particulars</a:t>
            </a:r>
            <a:endParaRPr lang="es-E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3745424" y="1706476"/>
            <a:ext cx="18852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/>
              <a:t>230€</a:t>
            </a:r>
            <a:endParaRPr lang="es-ES" sz="44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899592" y="3053351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err="1" smtClean="0"/>
              <a:t>Double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triple </a:t>
            </a:r>
            <a:r>
              <a:rPr lang="es-ES" dirty="0" err="1" smtClean="0"/>
              <a:t>room</a:t>
            </a:r>
            <a:r>
              <a:rPr lang="es-ES" dirty="0" smtClean="0"/>
              <a:t> in a Hostal </a:t>
            </a:r>
            <a:r>
              <a:rPr lang="es-ES" dirty="0" err="1" smtClean="0"/>
              <a:t>Penalty</a:t>
            </a:r>
            <a:r>
              <a:rPr lang="es-ES" dirty="0" smtClean="0"/>
              <a:t> </a:t>
            </a:r>
            <a:r>
              <a:rPr lang="es-ES" dirty="0" err="1" smtClean="0"/>
              <a:t>just</a:t>
            </a:r>
            <a:r>
              <a:rPr lang="es-ES" dirty="0" smtClean="0"/>
              <a:t> 10 minutes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foot</a:t>
            </a:r>
            <a:r>
              <a:rPr lang="es-ES" dirty="0" smtClean="0"/>
              <a:t> 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university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2481715" y="3692341"/>
            <a:ext cx="5161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Continental </a:t>
            </a:r>
            <a:r>
              <a:rPr lang="es-ES" dirty="0" err="1" smtClean="0"/>
              <a:t>breakfast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Sunday</a:t>
            </a:r>
            <a:r>
              <a:rPr lang="es-ES" dirty="0" smtClean="0"/>
              <a:t> to Friday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2915817" y="4181323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4 </a:t>
            </a:r>
            <a:r>
              <a:rPr lang="es-ES" dirty="0" err="1" smtClean="0"/>
              <a:t>lunches</a:t>
            </a:r>
            <a:r>
              <a:rPr lang="es-ES" dirty="0" smtClean="0"/>
              <a:t> (bocadillo, </a:t>
            </a:r>
            <a:r>
              <a:rPr lang="es-ES" dirty="0" err="1" smtClean="0"/>
              <a:t>soft</a:t>
            </a:r>
            <a:r>
              <a:rPr lang="es-ES" dirty="0" smtClean="0"/>
              <a:t> </a:t>
            </a:r>
            <a:r>
              <a:rPr lang="es-ES" dirty="0" err="1" smtClean="0"/>
              <a:t>drink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3779912" y="513476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Tapas </a:t>
            </a:r>
            <a:r>
              <a:rPr lang="es-ES" dirty="0" err="1" smtClean="0"/>
              <a:t>dinner</a:t>
            </a:r>
            <a:endParaRPr lang="es-ES" dirty="0"/>
          </a:p>
        </p:txBody>
      </p:sp>
      <p:sp>
        <p:nvSpPr>
          <p:cNvPr id="13" name="12 CuadroTexto"/>
          <p:cNvSpPr txBox="1"/>
          <p:nvPr/>
        </p:nvSpPr>
        <p:spPr>
          <a:xfrm>
            <a:off x="3270072" y="4667911"/>
            <a:ext cx="2904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Field </a:t>
            </a:r>
            <a:r>
              <a:rPr lang="es-ES" dirty="0" err="1" smtClean="0"/>
              <a:t>trip</a:t>
            </a:r>
            <a:r>
              <a:rPr lang="es-ES" dirty="0" smtClean="0"/>
              <a:t> to </a:t>
            </a:r>
            <a:r>
              <a:rPr lang="es-ES" dirty="0" err="1" smtClean="0"/>
              <a:t>wine</a:t>
            </a:r>
            <a:r>
              <a:rPr lang="es-ES" dirty="0" smtClean="0"/>
              <a:t> country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211861" y="5558111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Walking</a:t>
            </a:r>
            <a:r>
              <a:rPr lang="es-ES" dirty="0" smtClean="0"/>
              <a:t> tour of </a:t>
            </a:r>
            <a:r>
              <a:rPr lang="es-ES" dirty="0" err="1" smtClean="0"/>
              <a:t>old</a:t>
            </a:r>
            <a:r>
              <a:rPr lang="es-ES" dirty="0" smtClean="0"/>
              <a:t> Valencia</a:t>
            </a:r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3745424" y="246857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/>
              <a:t>Includes</a:t>
            </a:r>
            <a:r>
              <a:rPr lang="es-ES" sz="2400" dirty="0" smtClean="0"/>
              <a:t>: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226147849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1823085" cy="469265"/>
          </a:xfrm>
          <a:prstGeom prst="rect">
            <a:avLst/>
          </a:prstGeom>
          <a:noFill/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068960"/>
            <a:ext cx="2164457" cy="280170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501008"/>
            <a:ext cx="2143125" cy="2143125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179512" y="1666762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VEGANS AND VEGETARIANS MORE THAN WELCOME!!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9155836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683568" y="1844824"/>
            <a:ext cx="756084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</a:t>
            </a:r>
            <a:endParaRPr lang="es-E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applications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are to be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January</a:t>
            </a:r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15, 2019 to:</a:t>
            </a:r>
          </a:p>
          <a:p>
            <a:pPr algn="ctr"/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es-E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s-E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Stan.mcdaniel@universidadeuropea.es</a:t>
            </a:r>
            <a:endParaRPr lang="es-ES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ES" sz="3200" dirty="0" smtClean="0">
              <a:solidFill>
                <a:srgbClr val="C00000"/>
              </a:solidFill>
            </a:endParaRPr>
          </a:p>
          <a:p>
            <a:endParaRPr lang="es-ES" sz="1600" dirty="0" smtClean="0">
              <a:solidFill>
                <a:srgbClr val="C00000"/>
              </a:solidFill>
            </a:endParaRPr>
          </a:p>
          <a:p>
            <a:endParaRPr lang="es-ES" sz="3200" dirty="0">
              <a:solidFill>
                <a:srgbClr val="C00000"/>
              </a:solidFill>
            </a:endParaRPr>
          </a:p>
        </p:txBody>
      </p:sp>
      <p:pic>
        <p:nvPicPr>
          <p:cNvPr id="4" name="3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1823085" cy="4692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26147849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124745"/>
            <a:ext cx="9036496" cy="5544616"/>
          </a:xfrm>
          <a:noFill/>
        </p:spPr>
        <p:txBody>
          <a:bodyPr/>
          <a:lstStyle/>
          <a:p>
            <a:pPr algn="ctr">
              <a:buNone/>
            </a:pPr>
            <a:endParaRPr lang="es-ES" sz="3200" u="sng" dirty="0" smtClean="0">
              <a:latin typeface="Arial Black" pitchFamily="34" charset="0"/>
            </a:endParaRPr>
          </a:p>
          <a:p>
            <a:pPr algn="ctr">
              <a:buNone/>
            </a:pPr>
            <a:endParaRPr lang="es-ES" sz="3200" u="sng" dirty="0" smtClean="0">
              <a:latin typeface="Arial Black" pitchFamily="34" charset="0"/>
            </a:endParaRPr>
          </a:p>
          <a:p>
            <a:pPr algn="ctr">
              <a:buNone/>
            </a:pPr>
            <a:endParaRPr lang="es-ES" b="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b="0" dirty="0" smtClean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2402" y="6550223"/>
            <a:ext cx="587375" cy="307777"/>
          </a:xfrm>
        </p:spPr>
        <p:txBody>
          <a:bodyPr/>
          <a:lstStyle/>
          <a:p>
            <a:pPr>
              <a:defRPr/>
            </a:pPr>
            <a:fld id="{7C8FAA37-7AC5-44D1-A5F7-BBC7EFE74888}" type="slidenum">
              <a:rPr lang="es-ES" sz="1400" smtClean="0"/>
              <a:pPr>
                <a:defRPr/>
              </a:pPr>
              <a:t>14</a:t>
            </a:fld>
            <a:endParaRPr lang="es-ES" sz="1400" dirty="0"/>
          </a:p>
        </p:txBody>
      </p:sp>
      <p:pic>
        <p:nvPicPr>
          <p:cNvPr id="7" name="6 Image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43" y="332656"/>
            <a:ext cx="1823085" cy="469265"/>
          </a:xfrm>
          <a:prstGeom prst="rect">
            <a:avLst/>
          </a:prstGeom>
          <a:noFill/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9" y="1231688"/>
            <a:ext cx="5112568" cy="2996950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950627" y="4941168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err="1" smtClean="0"/>
              <a:t>We</a:t>
            </a:r>
            <a:r>
              <a:rPr lang="es-ES" sz="2000" b="1" dirty="0" smtClean="0"/>
              <a:t> are </a:t>
            </a:r>
            <a:r>
              <a:rPr lang="es-ES" sz="2000" b="1" dirty="0" err="1" smtClean="0"/>
              <a:t>terribly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sorry</a:t>
            </a:r>
            <a:r>
              <a:rPr lang="es-ES" sz="2000" b="1" dirty="0" smtClean="0"/>
              <a:t>, </a:t>
            </a:r>
            <a:r>
              <a:rPr lang="es-ES" sz="2000" b="1" dirty="0" err="1" smtClean="0"/>
              <a:t>but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we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have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space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problems</a:t>
            </a:r>
            <a:r>
              <a:rPr lang="es-ES" sz="2000" b="1" dirty="0" smtClean="0"/>
              <a:t>.  </a:t>
            </a:r>
            <a:r>
              <a:rPr lang="es-ES" sz="2000" b="1" dirty="0" err="1" smtClean="0"/>
              <a:t>We</a:t>
            </a:r>
            <a:r>
              <a:rPr lang="es-ES" sz="2000" b="1" dirty="0" smtClean="0"/>
              <a:t> can </a:t>
            </a:r>
            <a:r>
              <a:rPr lang="es-ES" sz="2000" b="1" dirty="0" err="1" smtClean="0"/>
              <a:t>only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accept</a:t>
            </a:r>
            <a:r>
              <a:rPr lang="es-ES" sz="2000" b="1" dirty="0" smtClean="0"/>
              <a:t> 3 </a:t>
            </a:r>
            <a:r>
              <a:rPr lang="es-ES" sz="2000" b="1" dirty="0" err="1" smtClean="0"/>
              <a:t>students</a:t>
            </a:r>
            <a:r>
              <a:rPr lang="es-ES" sz="2000" b="1" dirty="0" smtClean="0"/>
              <a:t> per </a:t>
            </a:r>
            <a:r>
              <a:rPr lang="es-ES" sz="2000" b="1" dirty="0" err="1" smtClean="0"/>
              <a:t>university</a:t>
            </a:r>
            <a:r>
              <a:rPr lang="es-ES" sz="2000" b="1" dirty="0" smtClean="0"/>
              <a:t>.   </a:t>
            </a:r>
            <a:r>
              <a:rPr lang="es-ES" sz="2000" b="1" dirty="0" err="1" smtClean="0"/>
              <a:t>If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you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have</a:t>
            </a:r>
            <a:r>
              <a:rPr lang="es-ES" sz="2000" b="1" dirty="0" smtClean="0"/>
              <a:t> a </a:t>
            </a:r>
            <a:r>
              <a:rPr lang="es-ES" sz="2000" b="1" dirty="0" err="1" smtClean="0"/>
              <a:t>dire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emergency</a:t>
            </a:r>
            <a:r>
              <a:rPr lang="es-ES" sz="2000" b="1" dirty="0"/>
              <a:t> </a:t>
            </a:r>
            <a:r>
              <a:rPr lang="es-ES" sz="2000" b="1" dirty="0" smtClean="0"/>
              <a:t>and </a:t>
            </a:r>
            <a:r>
              <a:rPr lang="es-ES" sz="2000" b="1" dirty="0" err="1" smtClean="0"/>
              <a:t>need</a:t>
            </a:r>
            <a:r>
              <a:rPr lang="es-ES" sz="2000" b="1" dirty="0" smtClean="0"/>
              <a:t> to </a:t>
            </a:r>
            <a:r>
              <a:rPr lang="es-ES" sz="2000" b="1" dirty="0" err="1" smtClean="0"/>
              <a:t>send</a:t>
            </a:r>
            <a:r>
              <a:rPr lang="es-ES" sz="2000" b="1" dirty="0" smtClean="0"/>
              <a:t> more, </a:t>
            </a:r>
            <a:r>
              <a:rPr lang="es-ES" sz="2000" b="1" dirty="0" err="1" smtClean="0"/>
              <a:t>just</a:t>
            </a:r>
            <a:r>
              <a:rPr lang="es-ES" sz="2000" b="1" dirty="0" smtClean="0"/>
              <a:t> </a:t>
            </a:r>
            <a:r>
              <a:rPr lang="es-ES" sz="2000" b="1" dirty="0" err="1" smtClean="0"/>
              <a:t>ask</a:t>
            </a:r>
            <a:r>
              <a:rPr lang="es-ES" sz="2000" b="1" dirty="0" smtClean="0"/>
              <a:t> me</a:t>
            </a:r>
            <a:r>
              <a:rPr lang="es-ES" sz="2000" b="1" dirty="0" smtClean="0">
                <a:sym typeface="Wingdings" panose="05000000000000000000" pitchFamily="2" charset="2"/>
              </a:rPr>
              <a:t>.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492399071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124745"/>
            <a:ext cx="9036496" cy="5544616"/>
          </a:xfrm>
          <a:noFill/>
        </p:spPr>
        <p:txBody>
          <a:bodyPr/>
          <a:lstStyle/>
          <a:p>
            <a:pPr algn="ctr">
              <a:buNone/>
            </a:pPr>
            <a:endParaRPr lang="es-ES" sz="3200" u="sng" dirty="0" smtClean="0">
              <a:latin typeface="Arial Black" pitchFamily="34" charset="0"/>
            </a:endParaRPr>
          </a:p>
          <a:p>
            <a:pPr algn="ctr">
              <a:buNone/>
            </a:pPr>
            <a:endParaRPr lang="es-ES" sz="3200" u="sng" dirty="0" smtClean="0">
              <a:latin typeface="Arial Black" pitchFamily="34" charset="0"/>
            </a:endParaRPr>
          </a:p>
          <a:p>
            <a:pPr algn="ctr">
              <a:buNone/>
            </a:pPr>
            <a:endParaRPr lang="es-ES" b="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s-ES" b="0" dirty="0" smtClean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2402" y="6550223"/>
            <a:ext cx="587375" cy="307777"/>
          </a:xfrm>
        </p:spPr>
        <p:txBody>
          <a:bodyPr/>
          <a:lstStyle/>
          <a:p>
            <a:pPr>
              <a:defRPr/>
            </a:pPr>
            <a:fld id="{7C8FAA37-7AC5-44D1-A5F7-BBC7EFE74888}" type="slidenum">
              <a:rPr lang="es-ES" sz="1400" smtClean="0"/>
              <a:pPr>
                <a:defRPr/>
              </a:pPr>
              <a:t>15</a:t>
            </a:fld>
            <a:endParaRPr lang="es-ES" sz="1400" dirty="0"/>
          </a:p>
        </p:txBody>
      </p:sp>
      <p:pic>
        <p:nvPicPr>
          <p:cNvPr id="5" name="Picture 2" descr="thank you animation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504" y="1940397"/>
            <a:ext cx="8424936" cy="391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243" y="332656"/>
            <a:ext cx="1823085" cy="4692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9225405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376</Words>
  <Application>Microsoft Office PowerPoint</Application>
  <PresentationFormat>Presentación en pantalla (4:3)</PresentationFormat>
  <Paragraphs>64</Paragraphs>
  <Slides>15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Britannic Bold</vt:lpstr>
      <vt:lpstr>Calibri</vt:lpstr>
      <vt:lpstr>Segoe UI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 CORBI SALAÑER</dc:creator>
  <cp:lastModifiedBy>STANLEY EARL MCDANIEL MANN</cp:lastModifiedBy>
  <cp:revision>570</cp:revision>
  <cp:lastPrinted>2015-09-30T15:22:36Z</cp:lastPrinted>
  <dcterms:created xsi:type="dcterms:W3CDTF">2011-09-01T11:19:18Z</dcterms:created>
  <dcterms:modified xsi:type="dcterms:W3CDTF">2018-10-03T15:40:56Z</dcterms:modified>
</cp:coreProperties>
</file>